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2" r:id="rId1"/>
  </p:sldMasterIdLst>
  <p:sldIdLst>
    <p:sldId id="256" r:id="rId2"/>
    <p:sldId id="262" r:id="rId3"/>
    <p:sldId id="270" r:id="rId4"/>
    <p:sldId id="271" r:id="rId5"/>
    <p:sldId id="263" r:id="rId6"/>
    <p:sldId id="264" r:id="rId7"/>
    <p:sldId id="265" r:id="rId8"/>
    <p:sldId id="266" r:id="rId9"/>
    <p:sldId id="272" r:id="rId10"/>
    <p:sldId id="273" r:id="rId11"/>
    <p:sldId id="268" r:id="rId12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13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97" autoAdjust="0"/>
    <p:restoredTop sz="89462" autoAdjust="0"/>
  </p:normalViewPr>
  <p:slideViewPr>
    <p:cSldViewPr>
      <p:cViewPr>
        <p:scale>
          <a:sx n="50" d="100"/>
          <a:sy n="50" d="100"/>
        </p:scale>
        <p:origin x="-1132" y="-8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8492134"/>
            <a:ext cx="13004800" cy="126146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13005" y="8609178"/>
            <a:ext cx="3199181" cy="101437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355238" y="8596173"/>
            <a:ext cx="9649562" cy="101437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59574" y="5743787"/>
            <a:ext cx="9211733" cy="260096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359574" y="8604497"/>
            <a:ext cx="9536853" cy="975360"/>
          </a:xfrm>
        </p:spPr>
        <p:txBody>
          <a:bodyPr anchor="ctr">
            <a:normAutofit/>
          </a:bodyPr>
          <a:lstStyle>
            <a:lvl1pPr marL="0" indent="0" algn="l">
              <a:buNone/>
              <a:defRPr sz="3700">
                <a:solidFill>
                  <a:srgbClr val="FFFFFF"/>
                </a:solidFill>
              </a:defRPr>
            </a:lvl1pPr>
            <a:lvl2pPr marL="650230" indent="0" algn="ctr">
              <a:buNone/>
            </a:lvl2pPr>
            <a:lvl3pPr marL="1300460" indent="0" algn="ctr">
              <a:buNone/>
            </a:lvl3pPr>
            <a:lvl4pPr marL="1950690" indent="0" algn="ctr">
              <a:buNone/>
            </a:lvl4pPr>
            <a:lvl5pPr marL="2600919" indent="0" algn="ctr">
              <a:buNone/>
            </a:lvl5pPr>
            <a:lvl6pPr marL="3251149" indent="0" algn="ctr">
              <a:buNone/>
            </a:lvl6pPr>
            <a:lvl7pPr marL="3901379" indent="0" algn="ctr">
              <a:buNone/>
            </a:lvl7pPr>
            <a:lvl8pPr marL="4551609" indent="0" algn="ctr">
              <a:buNone/>
            </a:lvl8pPr>
            <a:lvl9pPr marL="520183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8373" y="8631039"/>
            <a:ext cx="2926080" cy="975360"/>
          </a:xfrm>
        </p:spPr>
        <p:txBody>
          <a:bodyPr>
            <a:no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965892" y="336410"/>
            <a:ext cx="8344747" cy="519289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379200" y="325120"/>
            <a:ext cx="1192107" cy="54186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0107" y="866988"/>
            <a:ext cx="2926080" cy="7845778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866987"/>
            <a:ext cx="7911253" cy="784578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0107" y="8886617"/>
            <a:ext cx="3142827" cy="51928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0242" y="8886340"/>
            <a:ext cx="7926731" cy="51928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8670319" y="0"/>
            <a:ext cx="455168" cy="97536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8735343" y="866987"/>
            <a:ext cx="325120" cy="8886613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8735343" y="0"/>
            <a:ext cx="325120" cy="758613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518596" y="205457"/>
            <a:ext cx="758613" cy="347699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321" y="325120"/>
            <a:ext cx="11595947" cy="1408853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71321" y="2275840"/>
            <a:ext cx="11595947" cy="6394027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0721" y="3901441"/>
            <a:ext cx="10130650" cy="2379698"/>
          </a:xfrm>
        </p:spPr>
        <p:txBody>
          <a:bodyPr anchor="t"/>
          <a:lstStyle>
            <a:lvl1pPr marL="0" indent="0">
              <a:buNone/>
              <a:defRPr sz="4000">
                <a:solidFill>
                  <a:schemeClr val="tx2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167467"/>
            <a:ext cx="13004800" cy="16256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2275840"/>
            <a:ext cx="1842347" cy="1408853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950720" y="2275840"/>
            <a:ext cx="11054080" cy="1408853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0" y="2275840"/>
            <a:ext cx="10837333" cy="1408853"/>
          </a:xfrm>
        </p:spPr>
        <p:txBody>
          <a:bodyPr/>
          <a:lstStyle>
            <a:lvl1pPr algn="l">
              <a:buNone/>
              <a:defRPr sz="63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2492587"/>
            <a:ext cx="1842347" cy="997939"/>
          </a:xfrm>
        </p:spPr>
        <p:txBody>
          <a:bodyPr>
            <a:noAutofit/>
          </a:bodyPr>
          <a:lstStyle>
            <a:lvl1pPr>
              <a:defRPr sz="3400"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66987" y="2260718"/>
            <a:ext cx="5527040" cy="6502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890526" y="2260718"/>
            <a:ext cx="5527040" cy="6502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13" y="388338"/>
            <a:ext cx="11595947" cy="123726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66987" y="3467947"/>
            <a:ext cx="5527040" cy="5093547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827520" y="3467947"/>
            <a:ext cx="5527040" cy="5093547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66987" y="2492587"/>
            <a:ext cx="5527040" cy="910336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8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827520" y="2492587"/>
            <a:ext cx="5527040" cy="910336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8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8886613"/>
            <a:ext cx="758613" cy="54186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7" y="388338"/>
            <a:ext cx="11487573" cy="1237262"/>
          </a:xfrm>
        </p:spPr>
        <p:txBody>
          <a:bodyPr anchor="ctr"/>
          <a:lstStyle>
            <a:lvl1pPr algn="l">
              <a:buNone/>
              <a:defRPr sz="63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66987" y="2492587"/>
            <a:ext cx="2275840" cy="617728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95069" tIns="260092" rIns="195069" bIns="130046"/>
          <a:lstStyle>
            <a:lvl1pPr marL="0" indent="0">
              <a:spcAft>
                <a:spcPts val="1422"/>
              </a:spcAft>
              <a:buNone/>
              <a:defRPr sz="26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359573" y="2492587"/>
            <a:ext cx="9103360" cy="6285653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5840" y="7802880"/>
            <a:ext cx="10403840" cy="975360"/>
          </a:xfrm>
        </p:spPr>
        <p:txBody>
          <a:bodyPr/>
          <a:lstStyle>
            <a:lvl1pPr marL="0" indent="0">
              <a:buFontTx/>
              <a:buNone/>
              <a:defRPr sz="2400"/>
            </a:lvl1pPr>
            <a:lvl2pPr>
              <a:buFontTx/>
              <a:buNone/>
              <a:defRPr sz="1700"/>
            </a:lvl2pPr>
            <a:lvl3pPr>
              <a:buFontTx/>
              <a:buNone/>
              <a:defRPr sz="1400"/>
            </a:lvl3pPr>
            <a:lvl4pPr>
              <a:buFontTx/>
              <a:buNone/>
              <a:defRPr sz="1300"/>
            </a:lvl4pPr>
            <a:lvl5pPr>
              <a:buFontTx/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3005" y="6502400"/>
            <a:ext cx="13004800" cy="126146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13005" y="6632448"/>
            <a:ext cx="2080768" cy="101437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197811" y="6619443"/>
            <a:ext cx="10806989" cy="101437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840" y="6610773"/>
            <a:ext cx="10403840" cy="975360"/>
          </a:xfrm>
        </p:spPr>
        <p:txBody>
          <a:bodyPr anchor="ctr"/>
          <a:lstStyle>
            <a:lvl1pPr algn="l">
              <a:buNone/>
              <a:defRPr sz="40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2059093" y="0"/>
            <a:ext cx="143053" cy="976660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886613" y="8886614"/>
            <a:ext cx="3793067" cy="519289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6637865"/>
            <a:ext cx="2059093" cy="943755"/>
          </a:xfrm>
        </p:spPr>
        <p:txBody>
          <a:bodyPr rtlCol="0"/>
          <a:lstStyle>
            <a:lvl1pPr>
              <a:defRPr sz="4000"/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275840" y="8886338"/>
            <a:ext cx="6502400" cy="519289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19486" y="0"/>
            <a:ext cx="10785314" cy="6498065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66986" y="325120"/>
            <a:ext cx="11595947" cy="1408853"/>
          </a:xfrm>
          <a:prstGeom prst="rect">
            <a:avLst/>
          </a:prstGeom>
        </p:spPr>
        <p:txBody>
          <a:bodyPr vert="horz" lIns="130046" tIns="65023" rIns="130046" bIns="65023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71321" y="2275840"/>
            <a:ext cx="11595947" cy="6437376"/>
          </a:xfrm>
          <a:prstGeom prst="rect">
            <a:avLst/>
          </a:prstGeom>
        </p:spPr>
        <p:txBody>
          <a:bodyPr vert="horz" lIns="130046" tIns="65023" rIns="130046" bIns="65023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69867" y="8886614"/>
            <a:ext cx="3793067" cy="519289"/>
          </a:xfrm>
          <a:prstGeom prst="rect">
            <a:avLst/>
          </a:prstGeom>
        </p:spPr>
        <p:txBody>
          <a:bodyPr vert="horz" lIns="130046" tIns="65023" rIns="130046" bIns="65023" anchor="ctr" anchorCtr="0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66987" y="8886338"/>
            <a:ext cx="7709985" cy="519289"/>
          </a:xfrm>
          <a:prstGeom prst="rect">
            <a:avLst/>
          </a:prstGeom>
        </p:spPr>
        <p:txBody>
          <a:bodyPr vert="horz" lIns="130046" tIns="65023" rIns="130046" bIns="65023" anchor="ctr"/>
          <a:lstStyle>
            <a:lvl1pPr algn="r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755648"/>
            <a:ext cx="13004800" cy="4551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820672"/>
            <a:ext cx="758613" cy="32512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839893" y="1820672"/>
            <a:ext cx="12164907" cy="32512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809383"/>
            <a:ext cx="758613" cy="347699"/>
          </a:xfrm>
          <a:prstGeom prst="rect">
            <a:avLst/>
          </a:prstGeom>
        </p:spPr>
        <p:txBody>
          <a:bodyPr vert="horz" lIns="130046" tIns="65023" rIns="130046" bIns="65023" anchor="ctr" anchorCtr="0">
            <a:normAutofit/>
          </a:bodyPr>
          <a:lstStyle>
            <a:lvl1pPr algn="ctr" eaLnBrk="1" latinLnBrk="0" hangingPunct="1">
              <a:defRPr kumimoji="0" sz="2000" b="1"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lang="en-US" spc="-5" smtClean="0"/>
              <a:pPr marL="38100">
                <a:lnSpc>
                  <a:spcPct val="100000"/>
                </a:lnSpc>
                <a:spcBef>
                  <a:spcPts val="20"/>
                </a:spcBef>
              </a:pPr>
              <a:t>‹#›</a:t>
            </a:fld>
            <a:endParaRPr lang="en-US"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rtl="0" eaLnBrk="1" latinLnBrk="0" hangingPunct="1">
        <a:spcBef>
          <a:spcPct val="0"/>
        </a:spcBef>
        <a:buNone/>
        <a:defRPr kumimoji="0" sz="6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5161" indent="-455161" algn="l" rtl="0" eaLnBrk="1" latinLnBrk="0" hangingPunct="1">
        <a:spcBef>
          <a:spcPts val="996"/>
        </a:spcBef>
        <a:buClr>
          <a:schemeClr val="accent2"/>
        </a:buClr>
        <a:buSzPct val="60000"/>
        <a:buFont typeface="Wingdings"/>
        <a:buChar char=""/>
        <a:defRPr kumimoji="0"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10322" indent="-390138" algn="l" rtl="0" eaLnBrk="1" latinLnBrk="0" hangingPunct="1">
        <a:spcBef>
          <a:spcPts val="782"/>
        </a:spcBef>
        <a:buClr>
          <a:schemeClr val="accent1"/>
        </a:buClr>
        <a:buSzPct val="70000"/>
        <a:buFont typeface="Wingdings 2"/>
        <a:buChar char="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indent="-325115" algn="l" rtl="0" eaLnBrk="1" latinLnBrk="0" hangingPunct="1">
        <a:spcBef>
          <a:spcPts val="711"/>
        </a:spcBef>
        <a:buClr>
          <a:schemeClr val="accent2"/>
        </a:buClr>
        <a:buSzPct val="75000"/>
        <a:buFont typeface="Wingdings"/>
        <a:buChar char="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indent="-325115" algn="l" rtl="0" eaLnBrk="1" latinLnBrk="0" hangingPunct="1">
        <a:spcBef>
          <a:spcPts val="569"/>
        </a:spcBef>
        <a:buClr>
          <a:schemeClr val="accent3"/>
        </a:buClr>
        <a:buSzPct val="75000"/>
        <a:buFont typeface="Wingdings"/>
        <a:buChar char="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indent="-325115" algn="l" rtl="0" eaLnBrk="1" latinLnBrk="0" hangingPunct="1">
        <a:spcBef>
          <a:spcPts val="569"/>
        </a:spcBef>
        <a:buClr>
          <a:schemeClr val="accent4"/>
        </a:buClr>
        <a:buSzPct val="65000"/>
        <a:buFont typeface="Wingdings"/>
        <a:buChar char="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991057" indent="-325115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381195" indent="-325115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771333" indent="-325115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161471" indent="-325115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0739" y="533400"/>
            <a:ext cx="12588875" cy="19432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1600"/>
              </a:lnSpc>
              <a:spcBef>
                <a:spcPts val="100"/>
              </a:spcBef>
              <a:tabLst>
                <a:tab pos="8079740" algn="l"/>
              </a:tabLst>
            </a:pPr>
            <a:r>
              <a:rPr sz="5600" b="1" u="none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IceBerg</a:t>
            </a:r>
            <a:r>
              <a:rPr sz="5600" b="1" u="none" spc="27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 </a:t>
            </a:r>
            <a:r>
              <a:rPr sz="5600" b="1" u="none" spc="9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Detection</a:t>
            </a:r>
            <a:r>
              <a:rPr sz="5600" b="1" u="none" spc="27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 </a:t>
            </a:r>
            <a:r>
              <a:rPr sz="5600" b="1" u="none" spc="7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in</a:t>
            </a:r>
            <a:r>
              <a:rPr lang="en-US" sz="5600" b="1" u="none" spc="7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 </a:t>
            </a:r>
            <a:r>
              <a:rPr sz="5600" b="1" u="none" spc="10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Satellite </a:t>
            </a:r>
            <a:r>
              <a:rPr sz="5600" b="1" u="none" spc="10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 </a:t>
            </a:r>
            <a:r>
              <a:rPr sz="5600" b="1" u="none" spc="12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Images</a:t>
            </a:r>
            <a:r>
              <a:rPr sz="5600" b="1" u="none" spc="25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 </a:t>
            </a:r>
            <a:r>
              <a:rPr sz="5600" b="1" u="none" spc="13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using</a:t>
            </a:r>
            <a:r>
              <a:rPr sz="5600" b="1" u="none" spc="25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 </a:t>
            </a:r>
            <a:r>
              <a:rPr sz="5600" b="1" u="none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IBM</a:t>
            </a:r>
            <a:r>
              <a:rPr sz="5600" b="1" u="none" spc="25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 </a:t>
            </a:r>
            <a:r>
              <a:rPr sz="5600" b="1" u="none" spc="229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Watson</a:t>
            </a:r>
            <a:r>
              <a:rPr sz="5600" b="1" u="none" spc="25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 </a:t>
            </a:r>
            <a:r>
              <a:rPr sz="5600" b="1" u="none" spc="15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cs typeface="Tahoma"/>
              </a:rPr>
              <a:t>Studio</a:t>
            </a:r>
            <a:endParaRPr sz="5600" dirty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cs typeface="Tahoma"/>
            </a:endParaRPr>
          </a:p>
        </p:txBody>
      </p:sp>
      <p:pic>
        <p:nvPicPr>
          <p:cNvPr id="11" name="Picture 10" descr="ppt img 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2200" y="3048000"/>
            <a:ext cx="4724400" cy="472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64400" y="3810000"/>
            <a:ext cx="487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Aharoni" pitchFamily="2" charset="-79"/>
                <a:cs typeface="Aharoni" pitchFamily="2" charset="-79"/>
              </a:rPr>
              <a:t>BATCH CSE-B-OO2</a:t>
            </a:r>
            <a:endParaRPr lang="en-US" sz="3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TEAM :   </a:t>
            </a: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3200" dirty="0" smtClean="0">
                <a:latin typeface="Aharoni" pitchFamily="2" charset="-79"/>
                <a:cs typeface="Aharoni" pitchFamily="2" charset="-79"/>
              </a:rPr>
              <a:t>P</a:t>
            </a:r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.HEMA</a:t>
            </a:r>
            <a:endParaRPr lang="en-US" sz="3200" dirty="0" smtClean="0">
              <a:latin typeface="Aharoni" pitchFamily="2" charset="-79"/>
              <a:cs typeface="Aharoni" pitchFamily="2" charset="-79"/>
            </a:endParaRP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V. </a:t>
            </a:r>
            <a:r>
              <a:rPr lang="en-US" sz="3200" dirty="0" smtClean="0">
                <a:latin typeface="Aharoni" pitchFamily="2" charset="-79"/>
                <a:cs typeface="Aharoni" pitchFamily="2" charset="-79"/>
              </a:rPr>
              <a:t>VAMSHI</a:t>
            </a: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               K.MEGHANA</a:t>
            </a:r>
          </a:p>
          <a:p>
            <a:r>
              <a:rPr lang="en-US" sz="3200" dirty="0" smtClean="0">
                <a:latin typeface="Aharoni" pitchFamily="2" charset="-79"/>
                <a:cs typeface="Aharoni" pitchFamily="2" charset="-79"/>
              </a:rPr>
              <a:t>                </a:t>
            </a:r>
            <a:r>
              <a:rPr lang="en-US" sz="3200" dirty="0" smtClean="0">
                <a:latin typeface="Aharoni" pitchFamily="2" charset="-79"/>
                <a:cs typeface="Aharoni" pitchFamily="2" charset="-79"/>
              </a:rPr>
              <a:t>M.AJAY</a:t>
            </a:r>
            <a:endParaRPr lang="en-US" sz="3200" dirty="0">
              <a:latin typeface="Aharoni" pitchFamily="2" charset="-79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    This </a:t>
            </a:r>
            <a:r>
              <a:rPr lang="en-US" dirty="0" smtClean="0"/>
              <a:t>is one of the great examples where deep learning can be used to solve a challenging </a:t>
            </a:r>
            <a:r>
              <a:rPr lang="en-US" dirty="0" smtClean="0"/>
              <a:t>real</a:t>
            </a:r>
            <a:r>
              <a:rPr lang="en-US" dirty="0" smtClean="0"/>
              <a:t> </a:t>
            </a:r>
            <a:r>
              <a:rPr lang="en-US" dirty="0" smtClean="0"/>
              <a:t>world </a:t>
            </a:r>
            <a:r>
              <a:rPr lang="en-US" dirty="0" smtClean="0"/>
              <a:t>problem. If we are able to detect and segment icebergs in an image, it would be of great </a:t>
            </a:r>
            <a:r>
              <a:rPr lang="en-US" dirty="0" smtClean="0"/>
              <a:t> help </a:t>
            </a:r>
            <a:r>
              <a:rPr lang="en-US" dirty="0" smtClean="0"/>
              <a:t>to the logistics and transportation team in northern countries. It could bring a whole </a:t>
            </a:r>
            <a:r>
              <a:rPr lang="en-US" dirty="0" err="1" smtClean="0"/>
              <a:t>newdimension</a:t>
            </a:r>
            <a:r>
              <a:rPr lang="en-US" dirty="0" smtClean="0"/>
              <a:t> of transport for container ships and vessels by tracking icebergs from satellite images </a:t>
            </a:r>
            <a:r>
              <a:rPr lang="en-US" dirty="0" smtClean="0"/>
              <a:t> and </a:t>
            </a:r>
            <a:r>
              <a:rPr lang="en-US" dirty="0" smtClean="0"/>
              <a:t>videos in real-time. This implies that CNN can extract better features when presented with </a:t>
            </a:r>
            <a:r>
              <a:rPr lang="en-US" dirty="0" smtClean="0"/>
              <a:t> SAR </a:t>
            </a:r>
            <a:r>
              <a:rPr lang="en-US" dirty="0" smtClean="0"/>
              <a:t>images with different number of looks for the same target. The CNN is treated as a black </a:t>
            </a:r>
            <a:r>
              <a:rPr lang="en-US" dirty="0" smtClean="0"/>
              <a:t>box </a:t>
            </a:r>
            <a:r>
              <a:rPr lang="en-US" dirty="0" smtClean="0"/>
              <a:t>model, and additional experiments are necessary to understand how the change in image </a:t>
            </a:r>
            <a:r>
              <a:rPr lang="en-US" dirty="0" smtClean="0"/>
              <a:t> resolution </a:t>
            </a:r>
            <a:r>
              <a:rPr lang="en-US" dirty="0" smtClean="0"/>
              <a:t>affects the CNN internal activations. The use of additional procedures in the </a:t>
            </a:r>
            <a:r>
              <a:rPr lang="en-US" dirty="0" smtClean="0"/>
              <a:t>preprocessing </a:t>
            </a:r>
            <a:r>
              <a:rPr lang="en-US" dirty="0" smtClean="0"/>
              <a:t>step can potentially improve the classification results, and will be the focus of future </a:t>
            </a:r>
            <a:r>
              <a:rPr lang="en-US" dirty="0" smtClean="0"/>
              <a:t>work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3">
            <a:extLst>
              <a:ext uri="{FF2B5EF4-FFF2-40B4-BE49-F238E27FC236}">
                <a16:creationId xmlns:a16="http://schemas.microsoft.com/office/drawing/2014/main" xmlns="" id="{F935FB40-2DB0-4C12-8504-5EC2647C0931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Blur radius="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3004799" cy="9753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6552FC-3BD7-4C07-9233-85DE0C48BF25}"/>
              </a:ext>
            </a:extLst>
          </p:cNvPr>
          <p:cNvSpPr/>
          <p:nvPr/>
        </p:nvSpPr>
        <p:spPr>
          <a:xfrm>
            <a:off x="1092200" y="1066800"/>
            <a:ext cx="10287000" cy="56388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0" dirty="0" smtClean="0">
              <a:blipFill>
                <a:blip r:embed="rId4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  <a:p>
            <a:pPr algn="ctr"/>
            <a:r>
              <a:rPr lang="en-US" sz="15000" dirty="0" smtClean="0">
                <a:blipFill>
                  <a:blip r:embed="rId4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THANK</a:t>
            </a:r>
          </a:p>
          <a:p>
            <a:pPr algn="ctr"/>
            <a:r>
              <a:rPr lang="en-US" sz="15000" dirty="0" smtClean="0">
                <a:blipFill>
                  <a:blip r:embed="rId4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YOU </a:t>
            </a:r>
            <a:endParaRPr lang="en-US" sz="15000" dirty="0">
              <a:blipFill>
                <a:blip r:embed="rId4"/>
                <a:stretch>
                  <a:fillRect/>
                </a:stretch>
              </a:blipFill>
              <a:latin typeface="Arial Black" panose="020B0A04020102020204" pitchFamily="34" charset="0"/>
            </a:endParaRPr>
          </a:p>
          <a:p>
            <a:pPr algn="ctr"/>
            <a:r>
              <a:rPr lang="en-US" sz="15000" dirty="0">
                <a:blipFill>
                  <a:blip r:embed="rId4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    </a:t>
            </a:r>
            <a:r>
              <a:rPr lang="en-US" sz="15000" dirty="0" smtClean="0">
                <a:blipFill>
                  <a:blip r:embed="rId4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83532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CA666A-8569-46BC-8241-8EA81AA76D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F9F35CC-5921-49FA-9D7D-8A43274E65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A602D2-9D34-4CB8-AA64-EB65D5133AF6}"/>
              </a:ext>
            </a:extLst>
          </p:cNvPr>
          <p:cNvSpPr txBox="1"/>
          <p:nvPr/>
        </p:nvSpPr>
        <p:spPr>
          <a:xfrm>
            <a:off x="1168400" y="1524000"/>
            <a:ext cx="11125200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rPr>
              <a:t>Icebergs present serious hazards for ship  navigation and offshore installations. Iceberg  roots a dangerous risk for transportation,  marine oil and gas production plants.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rPr>
              <a:t>Data on Iceberg and Island is significant for  atmosphere science and for different marine  activities in the sea.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rPr>
              <a:t>The main objective of our study is to  estimate the possibility of using different  satellite images for iceberg detection among  open water, fast ice and drifting ice.</a:t>
            </a:r>
          </a:p>
          <a:p>
            <a:endParaRPr lang="en-IN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800" y="533400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lgerian" pitchFamily="82" charset="0"/>
              </a:rPr>
              <a:t>                                INTRODUCTION</a:t>
            </a:r>
            <a:endParaRPr lang="en-US" sz="3600" dirty="0">
              <a:latin typeface="Algerian" pitchFamily="82" charset="0"/>
            </a:endParaRPr>
          </a:p>
        </p:txBody>
      </p:sp>
      <p:pic>
        <p:nvPicPr>
          <p:cNvPr id="6" name="~PP584.WAV">
            <a:hlinkClick r:id="" action="ppaction://media"/>
          </p:cNvPr>
          <p:cNvPicPr>
            <a:picLocks noRot="1" noChangeAspect="1"/>
          </p:cNvPicPr>
          <p:nvPr>
            <a:wavAudioFile r:embed="rId1" name="~PP584.WAV"/>
          </p:nvPr>
        </p:nvPicPr>
        <p:blipFill>
          <a:blip r:embed="rId4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498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85" y="381000"/>
            <a:ext cx="7558115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4" name="Picture 3" descr="blo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000" y="2362200"/>
            <a:ext cx="10210800" cy="6019800"/>
          </a:xfrm>
          <a:prstGeom prst="rect">
            <a:avLst/>
          </a:prstGeom>
        </p:spPr>
      </p:pic>
      <p:pic>
        <p:nvPicPr>
          <p:cNvPr id="5" name="~PP3678.WAV">
            <a:hlinkClick r:id="" action="ppaction://media"/>
          </p:cNvPr>
          <p:cNvPicPr>
            <a:picLocks noRot="1" noChangeAspect="1"/>
          </p:cNvPicPr>
          <p:nvPr>
            <a:wavAudioFile r:embed="rId1" name="~PP3678.WAV"/>
          </p:nvPr>
        </p:nvPicPr>
        <p:blipFill>
          <a:blip r:embed="rId4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885" y="497574"/>
            <a:ext cx="6262715" cy="7416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FLOW -CHART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0" y="1371600"/>
            <a:ext cx="5562600" cy="685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DATA</a:t>
            </a:r>
            <a:endParaRPr lang="en-US" sz="36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5359400" y="2133600"/>
            <a:ext cx="1295400" cy="609600"/>
          </a:xfrm>
          <a:prstGeom prst="downArrow">
            <a:avLst>
              <a:gd name="adj1" fmla="val 50000"/>
              <a:gd name="adj2" fmla="val 52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2000" y="2819400"/>
            <a:ext cx="5650572" cy="5334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IMAGE</a:t>
            </a:r>
            <a:endParaRPr lang="en-US" sz="40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283200" y="3429000"/>
            <a:ext cx="1559312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30600" y="4191001"/>
            <a:ext cx="5410200" cy="6095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rial Black" pitchFamily="34" charset="0"/>
              </a:rPr>
              <a:t>MODEL BUILDING</a:t>
            </a:r>
            <a:endParaRPr lang="en-US" sz="28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359400" y="4876800"/>
            <a:ext cx="16764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06800" y="5638800"/>
            <a:ext cx="5334000" cy="6858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TEST THE MODEL ON IBM</a:t>
            </a:r>
            <a:endParaRPr lang="en-US" sz="28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283200" y="6400800"/>
            <a:ext cx="16764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114073" y="8010293"/>
            <a:ext cx="19050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30600" y="8839200"/>
            <a:ext cx="56388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TRAIN THE MODEL ON IBM</a:t>
            </a:r>
            <a:endParaRPr lang="en-US" sz="28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606800" y="7239000"/>
            <a:ext cx="5334000" cy="6096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APPLICATION BUILDING</a:t>
            </a:r>
            <a:endParaRPr lang="en-US" sz="28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4" name="~PP2848.WAV">
            <a:hlinkClick r:id="" action="ppaction://media"/>
          </p:cNvPr>
          <p:cNvPicPr>
            <a:picLocks noRot="1" noChangeAspect="1"/>
          </p:cNvPicPr>
          <p:nvPr>
            <a:wavAudioFile r:embed="rId1" name="~PP2848.WAV"/>
          </p:nvPr>
        </p:nvPicPr>
        <p:blipFill>
          <a:blip r:embed="rId3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AF59B-AF2C-48F6-9EB8-F7630FAB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BAD5F0-FD71-435A-90FC-46BD2670C8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D2BBC3B-24B0-4010-B855-EA3275E4B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xmlns="" id="{05BCB610-CB3F-4321-BB82-EBF33190603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4801" y="228600"/>
            <a:ext cx="6034114" cy="9220200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xmlns="" id="{890FB06B-29F4-4A7E-BF5E-681C77D74B4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748" y="230688"/>
            <a:ext cx="6193252" cy="922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737E28-8F7D-4A8A-8298-8E771F3DFE86}"/>
              </a:ext>
            </a:extLst>
          </p:cNvPr>
          <p:cNvSpPr txBox="1"/>
          <p:nvPr/>
        </p:nvSpPr>
        <p:spPr>
          <a:xfrm>
            <a:off x="241858" y="1392960"/>
            <a:ext cx="6023032" cy="817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720"/>
              </a:spcBef>
              <a:buClr>
                <a:srgbClr val="9A958E"/>
              </a:buClr>
              <a:buSzPct val="89583"/>
              <a:tabLst>
                <a:tab pos="315595" algn="l"/>
              </a:tabLst>
            </a:pPr>
            <a:r>
              <a:rPr lang="en-US" sz="2400" b="1" u="sng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u="sng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u="sng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u="sng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</a:t>
            </a:r>
            <a:r>
              <a:rPr lang="en-US" sz="2400" b="1" u="sng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20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u="sng" spc="-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te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3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:</a:t>
            </a: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8100" marR="427990">
              <a:lnSpc>
                <a:spcPct val="121500"/>
              </a:lnSpc>
            </a:pPr>
            <a:r>
              <a:rPr lang="en-US" sz="2400" b="1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wi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ho</a:t>
            </a:r>
            <a:r>
              <a:rPr lang="en-US" sz="2400" b="1" spc="-2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</a:t>
            </a:r>
            <a:r>
              <a:rPr lang="en-US" sz="2400" b="1" spc="-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po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ts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1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 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un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pt</a:t>
            </a:r>
            <a:r>
              <a:rPr lang="en-US" sz="2400" b="1" spc="-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,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 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u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the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tr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twe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0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  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icebergs.</a:t>
            </a:r>
            <a:endParaRPr lang="en-US" sz="2400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buClr>
                <a:srgbClr val="9A958E"/>
              </a:buClr>
              <a:buSzPct val="89583"/>
              <a:tabLst>
                <a:tab pos="315595" algn="l"/>
              </a:tabLst>
            </a:pPr>
            <a:r>
              <a:rPr lang="en-US" sz="2400" b="1" u="sng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u="sng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u="sng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u="sng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ti</a:t>
            </a:r>
            <a:r>
              <a:rPr lang="en-US" sz="2400" b="1" u="sng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u="sng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u="sng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 </a:t>
            </a:r>
            <a:r>
              <a:rPr lang="en-US" sz="2400" b="1" u="sng" spc="-3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:</a:t>
            </a: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8100" marR="30480">
              <a:lnSpc>
                <a:spcPct val="121500"/>
              </a:lnSpc>
            </a:pPr>
            <a:r>
              <a:rPr lang="en-US" sz="2400" b="1" spc="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wi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cr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tr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0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the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  </a:t>
            </a:r>
            <a:r>
              <a:rPr lang="en-US" sz="2400" b="1" spc="-11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there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are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larger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floes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of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consolidated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ice.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Difficult </a:t>
            </a:r>
            <a:r>
              <a:rPr lang="en-US" sz="2400" b="1" spc="-6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to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u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un</a:t>
            </a:r>
            <a:r>
              <a:rPr lang="en-US" sz="2400" b="1" spc="-2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1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 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pt</a:t>
            </a:r>
            <a:r>
              <a:rPr lang="en-US" sz="2400" b="1" spc="-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8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e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2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y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k</a:t>
            </a:r>
            <a:r>
              <a:rPr lang="en-US" sz="2400" b="1" spc="-2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tte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r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ti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  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available.</a:t>
            </a:r>
            <a:endParaRPr lang="en-US" sz="2400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400" u="sng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8100" marR="313690">
              <a:lnSpc>
                <a:spcPct val="123200"/>
              </a:lnSpc>
              <a:spcBef>
                <a:spcPts val="5"/>
              </a:spcBef>
              <a:tabLst>
                <a:tab pos="274320" algn="l"/>
                <a:tab pos="274955" algn="l"/>
              </a:tabLst>
            </a:pPr>
            <a:r>
              <a:rPr lang="en-US" sz="2400" b="1" u="sng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Icebergs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in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fast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near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calving</a:t>
            </a:r>
            <a:r>
              <a:rPr lang="en-US" sz="2400" b="1" u="sng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u="sng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areas  :</a:t>
            </a:r>
            <a:endParaRPr lang="en-US" sz="2400" b="1" spc="-185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pPr marL="38100" marR="313690">
              <a:lnSpc>
                <a:spcPct val="123200"/>
              </a:lnSpc>
              <a:spcBef>
                <a:spcPts val="5"/>
              </a:spcBef>
              <a:tabLst>
                <a:tab pos="274320" algn="l"/>
                <a:tab pos="274955" algn="l"/>
              </a:tabLst>
            </a:pP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Opt</a:t>
            </a:r>
            <a:r>
              <a:rPr lang="en-US" sz="2400" b="1" spc="-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c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ta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204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ho</a:t>
            </a:r>
            <a:r>
              <a:rPr lang="en-US" sz="2400" b="1" spc="-2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ws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16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ha</a:t>
            </a:r>
            <a:r>
              <a:rPr lang="en-US" sz="2400" b="1" spc="-21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d</a:t>
            </a:r>
            <a:r>
              <a:rPr lang="en-US" sz="2400" b="1" spc="-2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</a:t>
            </a:r>
            <a:r>
              <a:rPr lang="en-US" sz="2400" b="1" spc="-25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ws</a:t>
            </a:r>
            <a:r>
              <a:rPr lang="en-US" sz="2400" b="1" spc="-13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g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a</a:t>
            </a:r>
            <a:r>
              <a:rPr lang="en-US" sz="2400" b="1" spc="-1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</a:t>
            </a:r>
            <a:r>
              <a:rPr lang="en-US" sz="2400" b="1" spc="-1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n</a:t>
            </a:r>
            <a:r>
              <a:rPr lang="en-US" sz="2400" b="1" spc="-2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</a:t>
            </a:r>
            <a:r>
              <a:rPr lang="en-US" sz="2400" b="1" spc="-5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the  </a:t>
            </a:r>
            <a:r>
              <a:rPr lang="en-US" sz="2400" b="1" spc="-19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background,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6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stationary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means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20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possible</a:t>
            </a:r>
            <a:r>
              <a:rPr lang="en-US" sz="2400" b="1" spc="-12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3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to </a:t>
            </a:r>
            <a:r>
              <a:rPr lang="en-US" sz="2400" b="1" spc="-68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4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identify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icebergs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over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</a:t>
            </a:r>
            <a:r>
              <a:rPr lang="en-US" sz="2400" b="1" spc="-170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longer</a:t>
            </a:r>
            <a:r>
              <a:rPr lang="en-US" sz="2400" b="1" spc="-12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 time </a:t>
            </a:r>
            <a:r>
              <a:rPr lang="en-US" sz="2400" b="1" spc="-195" dirty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Arial"/>
                <a:cs typeface="Arial"/>
              </a:rPr>
              <a:t>periods.</a:t>
            </a:r>
            <a:endParaRPr lang="en-US" sz="2400" dirty="0">
              <a:solidFill>
                <a:schemeClr val="bg1"/>
              </a:solidFill>
              <a:uFill>
                <a:solidFill>
                  <a:schemeClr val="bg1"/>
                </a:solidFill>
              </a:uFill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D1BFC43-E102-48F4-B96F-D875334D7C7F}"/>
              </a:ext>
            </a:extLst>
          </p:cNvPr>
          <p:cNvSpPr txBox="1"/>
          <p:nvPr/>
        </p:nvSpPr>
        <p:spPr>
          <a:xfrm>
            <a:off x="316103" y="396326"/>
            <a:ext cx="4617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spc="-480" dirty="0">
                <a:latin typeface="Algerian" pitchFamily="82" charset="0"/>
              </a:rPr>
              <a:t>Three Situations</a:t>
            </a:r>
            <a:endParaRPr lang="en-IN" sz="4800" dirty="0">
              <a:latin typeface="Algerian" pitchFamily="82" charset="0"/>
            </a:endParaRPr>
          </a:p>
        </p:txBody>
      </p:sp>
      <p:pic>
        <p:nvPicPr>
          <p:cNvPr id="10" name="Picture 9" descr="ppt image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59600" y="2743200"/>
            <a:ext cx="5257800" cy="4496190"/>
          </a:xfrm>
          <a:prstGeom prst="rect">
            <a:avLst/>
          </a:prstGeom>
        </p:spPr>
      </p:pic>
      <p:pic>
        <p:nvPicPr>
          <p:cNvPr id="12" name="~PP1622.WAV">
            <a:hlinkClick r:id="" action="ppaction://media"/>
          </p:cNvPr>
          <p:cNvPicPr>
            <a:picLocks noRot="1" noChangeAspect="1"/>
          </p:cNvPicPr>
          <p:nvPr>
            <a:wavAudioFile r:embed="rId1" name="~PP1622.WAV"/>
          </p:nvPr>
        </p:nvPicPr>
        <p:blipFill>
          <a:blip r:embed="rId7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129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A408F-BD47-4C4E-BFA1-076A653B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B37A08-9BEC-4EF8-8082-91C9CD0660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958160-1159-414E-A924-7B3913BDE7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xmlns="" id="{445FE604-C704-452B-8517-E10154FC23F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940" y="4750067"/>
            <a:ext cx="6062521" cy="4505959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xmlns="" id="{D3751290-5EDE-45D5-BDA0-9067F0988AD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2400" y="244108"/>
            <a:ext cx="6194170" cy="4505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1FDCDA2-C887-4958-8273-6F67EA59308E}"/>
              </a:ext>
            </a:extLst>
          </p:cNvPr>
          <p:cNvSpPr txBox="1"/>
          <p:nvPr/>
        </p:nvSpPr>
        <p:spPr>
          <a:xfrm>
            <a:off x="315885" y="5075396"/>
            <a:ext cx="572052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spc="3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2800" b="1" spc="-150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3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ow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1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75" dirty="0">
                <a:solidFill>
                  <a:schemeClr val="bg1"/>
                </a:solidFill>
                <a:latin typeface="Arial"/>
                <a:cs typeface="Arial"/>
              </a:rPr>
              <a:t>te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1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2800" b="1" spc="-19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to  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229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0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235" dirty="0">
                <a:solidFill>
                  <a:schemeClr val="bg1"/>
                </a:solidFill>
                <a:latin typeface="Arial"/>
                <a:cs typeface="Arial"/>
              </a:rPr>
              <a:t>ps</a:t>
            </a:r>
            <a:r>
              <a:rPr lang="en-US" sz="2800" b="1" spc="-22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3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2800" b="1" spc="-150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3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60" dirty="0">
                <a:solidFill>
                  <a:schemeClr val="bg1"/>
                </a:solidFill>
                <a:latin typeface="Arial"/>
                <a:cs typeface="Arial"/>
              </a:rPr>
              <a:t>ha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265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lang="en-US" sz="2800" b="1" spc="-120" dirty="0">
                <a:solidFill>
                  <a:schemeClr val="bg1"/>
                </a:solidFill>
                <a:latin typeface="Arial"/>
                <a:cs typeface="Arial"/>
              </a:rPr>
              <a:t>,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9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0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215" dirty="0">
                <a:solidFill>
                  <a:schemeClr val="bg1"/>
                </a:solidFill>
                <a:latin typeface="Arial"/>
                <a:cs typeface="Arial"/>
              </a:rPr>
              <a:t>dd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il</a:t>
            </a:r>
            <a:r>
              <a:rPr lang="en-US" sz="2800" b="1" spc="-245" dirty="0">
                <a:solidFill>
                  <a:schemeClr val="bg1"/>
                </a:solidFill>
                <a:latin typeface="Arial"/>
                <a:cs typeface="Arial"/>
              </a:rPr>
              <a:t>y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75" dirty="0">
                <a:solidFill>
                  <a:schemeClr val="bg1"/>
                </a:solidFill>
                <a:latin typeface="Arial"/>
                <a:cs typeface="Arial"/>
              </a:rPr>
              <a:t>te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90" dirty="0">
                <a:solidFill>
                  <a:schemeClr val="bg1"/>
                </a:solidFill>
                <a:latin typeface="Arial"/>
                <a:cs typeface="Arial"/>
              </a:rPr>
              <a:t>a  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hole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70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0" dirty="0">
                <a:solidFill>
                  <a:schemeClr val="bg1"/>
                </a:solidFill>
                <a:latin typeface="Arial"/>
                <a:cs typeface="Arial"/>
              </a:rPr>
              <a:t>bottom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45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04" dirty="0">
                <a:solidFill>
                  <a:schemeClr val="bg1"/>
                </a:solidFill>
                <a:latin typeface="Arial"/>
                <a:cs typeface="Arial"/>
              </a:rPr>
              <a:t>ship.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0" dirty="0">
                <a:solidFill>
                  <a:schemeClr val="bg1"/>
                </a:solidFill>
                <a:latin typeface="Arial"/>
                <a:cs typeface="Arial"/>
              </a:rPr>
              <a:t>particularly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0" dirty="0">
                <a:solidFill>
                  <a:schemeClr val="bg1"/>
                </a:solidFill>
                <a:latin typeface="Arial"/>
                <a:cs typeface="Arial"/>
              </a:rPr>
              <a:t>treacherous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part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45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North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4" dirty="0">
                <a:solidFill>
                  <a:schemeClr val="bg1"/>
                </a:solidFill>
                <a:latin typeface="Arial"/>
                <a:cs typeface="Arial"/>
              </a:rPr>
              <a:t>Atlantic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00" dirty="0">
                <a:solidFill>
                  <a:schemeClr val="bg1"/>
                </a:solidFill>
                <a:latin typeface="Arial"/>
                <a:cs typeface="Arial"/>
              </a:rPr>
              <a:t>has </a:t>
            </a:r>
            <a:r>
              <a:rPr lang="en-US" sz="2800" b="1" spc="-1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145" dirty="0">
                <a:solidFill>
                  <a:schemeClr val="bg1"/>
                </a:solidFill>
                <a:latin typeface="Arial"/>
                <a:cs typeface="Arial"/>
              </a:rPr>
              <a:t>me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kn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204" dirty="0">
                <a:solidFill>
                  <a:schemeClr val="bg1"/>
                </a:solidFill>
                <a:latin typeface="Arial"/>
                <a:cs typeface="Arial"/>
              </a:rPr>
              <a:t>wn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2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90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ll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245" dirty="0">
                <a:solidFill>
                  <a:schemeClr val="bg1"/>
                </a:solidFill>
                <a:latin typeface="Arial"/>
                <a:cs typeface="Arial"/>
              </a:rPr>
              <a:t>y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60" dirty="0">
                <a:solidFill>
                  <a:schemeClr val="bg1"/>
                </a:solidFill>
                <a:latin typeface="Arial"/>
                <a:cs typeface="Arial"/>
              </a:rPr>
              <a:t>f 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9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0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9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nu</a:t>
            </a:r>
            <a:r>
              <a:rPr lang="en-US" sz="2800" b="1" spc="-245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lang="en-US" sz="2800" b="1" spc="-170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US" sz="2800" b="1" spc="-6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22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2800" b="1" spc="-10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9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US" sz="2800" b="1" spc="-27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4" dirty="0">
                <a:solidFill>
                  <a:schemeClr val="bg1"/>
                </a:solidFill>
                <a:latin typeface="Arial"/>
                <a:cs typeface="Arial"/>
              </a:rPr>
              <a:t>th</a:t>
            </a:r>
            <a:r>
              <a:rPr lang="en-US" sz="2800" b="1" spc="-14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5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6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8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US" sz="2800" b="1" spc="-21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110" dirty="0">
                <a:solidFill>
                  <a:schemeClr val="bg1"/>
                </a:solidFill>
                <a:latin typeface="Arial"/>
                <a:cs typeface="Arial"/>
              </a:rPr>
              <a:t>the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US" sz="2800" b="1" spc="-1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21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lang="en-US" sz="2800" b="1" spc="-15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sz="2800" b="1" spc="-165" dirty="0">
                <a:solidFill>
                  <a:schemeClr val="bg1"/>
                </a:solidFill>
                <a:latin typeface="Arial"/>
                <a:cs typeface="Arial"/>
              </a:rPr>
              <a:t>y  </a:t>
            </a:r>
            <a:r>
              <a:rPr lang="en-US" sz="2800" b="1" spc="-135" dirty="0">
                <a:solidFill>
                  <a:schemeClr val="bg1"/>
                </a:solidFill>
                <a:latin typeface="Arial"/>
                <a:cs typeface="Arial"/>
              </a:rPr>
              <a:t>there.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CF1B3B3-5B80-456D-8F55-350B570FB88E}"/>
              </a:ext>
            </a:extLst>
          </p:cNvPr>
          <p:cNvSpPr txBox="1"/>
          <p:nvPr/>
        </p:nvSpPr>
        <p:spPr>
          <a:xfrm>
            <a:off x="6894385" y="484004"/>
            <a:ext cx="54101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Automatic detection of icebergs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in</a:t>
            </a:r>
            <a:r>
              <a:rPr lang="en-US" sz="2800" b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satellite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images is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regarded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as </a:t>
            </a:r>
            <a:r>
              <a:rPr lang="en-US" sz="2800" b="1" spc="-7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useful tool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to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provide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information necessary for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safety </a:t>
            </a:r>
            <a:r>
              <a:rPr lang="en-US" sz="2800" b="1" spc="-7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in Arctic shipping or operations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 over large ocean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areas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in order </a:t>
            </a:r>
            <a:r>
              <a:rPr lang="en-US" sz="2800" b="1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"/>
                <a:cs typeface="Arial"/>
              </a:rPr>
              <a:t>to</a:t>
            </a:r>
            <a:r>
              <a:rPr lang="en-US" sz="2800" b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2800" b="1" spc="-5" dirty="0">
                <a:solidFill>
                  <a:schemeClr val="bg1"/>
                </a:solidFill>
                <a:latin typeface="Arial"/>
                <a:cs typeface="Arial"/>
              </a:rPr>
              <a:t>prevent accidents.</a:t>
            </a: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IN" dirty="0"/>
          </a:p>
        </p:txBody>
      </p:sp>
      <p:pic>
        <p:nvPicPr>
          <p:cNvPr id="10" name="~PP2513.WAV">
            <a:hlinkClick r:id="" action="ppaction://media"/>
          </p:cNvPr>
          <p:cNvPicPr>
            <a:picLocks noRot="1" noChangeAspect="1"/>
          </p:cNvPicPr>
          <p:nvPr>
            <a:wavAudioFile r:embed="rId1" name="~PP2513.WAV"/>
          </p:nvPr>
        </p:nvPicPr>
        <p:blipFill>
          <a:blip r:embed="rId5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256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BB1447-F044-4662-BB1A-3912776E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516735-578A-43FE-B654-481585CC679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4AC0FC-2EAC-4BF4-A30C-FC70D6D49D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xmlns="" id="{2F0F88FE-7C8C-4D10-801F-C7C639E6033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2000" y="868414"/>
            <a:ext cx="5452920" cy="7742186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xmlns="" id="{DA4439FB-67E9-472F-8ED7-2BCD1A5D6BD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8782" y="1143000"/>
            <a:ext cx="4832099" cy="7140675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xmlns="" id="{74784677-3EFA-46BB-A4EA-78FB9C44906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2456" y="304800"/>
            <a:ext cx="6465505" cy="914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EC9F96A-1076-41A2-9F24-46BD9EDCC11B}"/>
              </a:ext>
            </a:extLst>
          </p:cNvPr>
          <p:cNvSpPr txBox="1"/>
          <p:nvPr/>
        </p:nvSpPr>
        <p:spPr>
          <a:xfrm>
            <a:off x="407868" y="304800"/>
            <a:ext cx="5587228" cy="937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265" marR="5080" indent="-457200">
              <a:lnSpc>
                <a:spcPct val="110100"/>
              </a:lnSpc>
              <a:spcBef>
                <a:spcPts val="100"/>
              </a:spcBef>
              <a:buClr>
                <a:srgbClr val="9A958E"/>
              </a:buClr>
              <a:buSzPct val="89285"/>
              <a:buFont typeface="Arial" panose="020B0604020202020204" pitchFamily="34" charset="0"/>
              <a:buChar char="•"/>
              <a:tabLst>
                <a:tab pos="335915" algn="l"/>
                <a:tab pos="336550" algn="l"/>
              </a:tabLst>
            </a:pP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When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oil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accidentally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into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the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ocean,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it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can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cause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5" dirty="0">
                <a:solidFill>
                  <a:schemeClr val="bg1"/>
                </a:solidFill>
                <a:latin typeface="Georgia"/>
                <a:cs typeface="Georgia"/>
              </a:rPr>
              <a:t>big </a:t>
            </a:r>
            <a:r>
              <a:rPr lang="en-US" sz="2800" spc="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problems.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60" dirty="0">
                <a:solidFill>
                  <a:schemeClr val="bg1"/>
                </a:solidFill>
                <a:latin typeface="Georgia"/>
                <a:cs typeface="Georgia"/>
              </a:rPr>
              <a:t>Oil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can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harm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Georgia"/>
                <a:cs typeface="Georgia"/>
              </a:rPr>
              <a:t>sea </a:t>
            </a:r>
            <a:r>
              <a:rPr lang="en-US" sz="2800" spc="-6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creatures,</a:t>
            </a:r>
            <a:r>
              <a:rPr lang="en-US" sz="2800" spc="7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ruin</a:t>
            </a:r>
            <a:r>
              <a:rPr lang="en-US" sz="2800" spc="7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-35" dirty="0">
                <a:solidFill>
                  <a:schemeClr val="bg1"/>
                </a:solidFill>
                <a:latin typeface="Georgia"/>
                <a:cs typeface="Georgia"/>
              </a:rPr>
              <a:t>a</a:t>
            </a:r>
            <a:r>
              <a:rPr lang="en-US" sz="2800" spc="8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day</a:t>
            </a:r>
            <a:r>
              <a:rPr lang="en-US" sz="2800" spc="7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/>
                <a:cs typeface="Georgia"/>
              </a:rPr>
              <a:t>at</a:t>
            </a:r>
            <a:r>
              <a:rPr lang="en-US" sz="2800" spc="8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 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beach,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/>
                <a:cs typeface="Georgia"/>
              </a:rPr>
              <a:t>make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seafood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unsafe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to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eat.</a:t>
            </a:r>
            <a:endParaRPr lang="en-US" sz="2800" dirty="0">
              <a:solidFill>
                <a:schemeClr val="bg1"/>
              </a:solidFill>
              <a:latin typeface="Georgia"/>
              <a:cs typeface="Georgia"/>
            </a:endParaRPr>
          </a:p>
          <a:p>
            <a:pPr marL="469265" marR="13970" indent="-457200">
              <a:lnSpc>
                <a:spcPct val="110100"/>
              </a:lnSpc>
              <a:buClr>
                <a:srgbClr val="9A958E"/>
              </a:buClr>
              <a:buSzPct val="89285"/>
              <a:buFont typeface="Arial" panose="020B0604020202020204" pitchFamily="34" charset="0"/>
              <a:buChar char="•"/>
              <a:tabLst>
                <a:tab pos="335915" algn="l"/>
                <a:tab pos="336550" algn="l"/>
              </a:tabLst>
            </a:pPr>
            <a:r>
              <a:rPr lang="en-US" sz="2800" spc="60" dirty="0">
                <a:solidFill>
                  <a:schemeClr val="bg1"/>
                </a:solidFill>
                <a:latin typeface="Georgia"/>
                <a:cs typeface="Georgia"/>
              </a:rPr>
              <a:t>Oil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penetrate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into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 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structure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of</a:t>
            </a:r>
            <a:r>
              <a:rPr lang="en-US" sz="2800" spc="1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5" dirty="0">
                <a:solidFill>
                  <a:schemeClr val="bg1"/>
                </a:solidFill>
                <a:latin typeface="Georgia"/>
                <a:cs typeface="Georgia"/>
              </a:rPr>
              <a:t>plumage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of</a:t>
            </a:r>
            <a:r>
              <a:rPr lang="en-US" sz="2800" spc="15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birds </a:t>
            </a:r>
            <a:r>
              <a:rPr lang="en-US" sz="2800" spc="-6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fur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of</a:t>
            </a:r>
            <a:r>
              <a:rPr lang="en-US" sz="2800" spc="1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mammals,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reducing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its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5" dirty="0">
                <a:solidFill>
                  <a:schemeClr val="bg1"/>
                </a:solidFill>
                <a:latin typeface="Georgia"/>
                <a:cs typeface="Georgia"/>
              </a:rPr>
              <a:t>insulating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Georgia"/>
                <a:cs typeface="Georgia"/>
              </a:rPr>
              <a:t>ability, </a:t>
            </a:r>
            <a:r>
              <a:rPr lang="en-US" sz="280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making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them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more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vulnerable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to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temperature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5" dirty="0">
                <a:solidFill>
                  <a:schemeClr val="bg1"/>
                </a:solidFill>
                <a:latin typeface="PMingLiU"/>
                <a:cs typeface="PMingLiU"/>
              </a:rPr>
              <a:t>f</a:t>
            </a:r>
            <a:r>
              <a:rPr lang="en-US" sz="2800" spc="25" dirty="0">
                <a:solidFill>
                  <a:schemeClr val="bg1"/>
                </a:solidFill>
                <a:latin typeface="Georgia"/>
                <a:cs typeface="Georgia"/>
              </a:rPr>
              <a:t>luctuations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much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less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buoyant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20" dirty="0">
                <a:solidFill>
                  <a:schemeClr val="bg1"/>
                </a:solidFill>
                <a:latin typeface="Georgia"/>
                <a:cs typeface="Georgia"/>
              </a:rPr>
              <a:t>in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40" dirty="0">
                <a:solidFill>
                  <a:schemeClr val="bg1"/>
                </a:solidFill>
                <a:latin typeface="Georgia"/>
                <a:cs typeface="Georgia"/>
              </a:rPr>
              <a:t>the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-15" dirty="0">
                <a:solidFill>
                  <a:schemeClr val="bg1"/>
                </a:solidFill>
                <a:latin typeface="Georgia"/>
                <a:cs typeface="Georgia"/>
              </a:rPr>
              <a:t>water.</a:t>
            </a:r>
            <a:endParaRPr lang="en-US" sz="2800" dirty="0">
              <a:solidFill>
                <a:schemeClr val="bg1"/>
              </a:solidFill>
              <a:latin typeface="Georgia"/>
              <a:cs typeface="Georgia"/>
            </a:endParaRPr>
          </a:p>
          <a:p>
            <a:pPr marL="469265" marR="335280" indent="-457200">
              <a:lnSpc>
                <a:spcPct val="110100"/>
              </a:lnSpc>
              <a:buClr>
                <a:srgbClr val="9A958E"/>
              </a:buClr>
              <a:buSzPct val="89285"/>
              <a:buFont typeface="Arial" panose="020B0604020202020204" pitchFamily="34" charset="0"/>
              <a:buChar char="•"/>
              <a:tabLst>
                <a:tab pos="335915" algn="l"/>
                <a:tab pos="336550" algn="l"/>
              </a:tabLst>
            </a:pPr>
            <a:r>
              <a:rPr lang="en-US" sz="2800" spc="60" dirty="0">
                <a:solidFill>
                  <a:schemeClr val="bg1"/>
                </a:solidFill>
                <a:latin typeface="Georgia"/>
                <a:cs typeface="Georgia"/>
              </a:rPr>
              <a:t>Oil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spills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can</a:t>
            </a:r>
            <a:r>
              <a:rPr lang="en-US" sz="2800" spc="5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Georgia"/>
                <a:cs typeface="Georgia"/>
              </a:rPr>
              <a:t>have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disastrous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5" dirty="0">
                <a:solidFill>
                  <a:schemeClr val="bg1"/>
                </a:solidFill>
                <a:latin typeface="Georgia"/>
                <a:cs typeface="Georgia"/>
              </a:rPr>
              <a:t>consequences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30" dirty="0">
                <a:solidFill>
                  <a:schemeClr val="bg1"/>
                </a:solidFill>
                <a:latin typeface="Georgia"/>
                <a:cs typeface="Georgia"/>
              </a:rPr>
              <a:t>for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/>
                <a:cs typeface="Georgia"/>
              </a:rPr>
              <a:t>society, </a:t>
            </a:r>
            <a:r>
              <a:rPr lang="en-US" sz="2800" spc="1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economically,</a:t>
            </a:r>
            <a:r>
              <a:rPr lang="en-US" sz="2800" spc="5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5" dirty="0">
                <a:solidFill>
                  <a:schemeClr val="bg1"/>
                </a:solidFill>
                <a:latin typeface="Georgia"/>
                <a:cs typeface="Georgia"/>
              </a:rPr>
              <a:t>environmentally, </a:t>
            </a:r>
            <a:r>
              <a:rPr lang="en-US" sz="2800" spc="-660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15" dirty="0">
                <a:solidFill>
                  <a:schemeClr val="bg1"/>
                </a:solidFill>
                <a:latin typeface="Georgia"/>
                <a:cs typeface="Georgia"/>
              </a:rPr>
              <a:t>and</a:t>
            </a:r>
            <a:r>
              <a:rPr lang="en-US" sz="2800" spc="45" dirty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spc="-5" dirty="0">
                <a:solidFill>
                  <a:schemeClr val="bg1"/>
                </a:solidFill>
                <a:latin typeface="Georgia"/>
                <a:cs typeface="Georgia"/>
              </a:rPr>
              <a:t>socially.</a:t>
            </a:r>
            <a:endParaRPr lang="en-US" sz="2800" dirty="0">
              <a:solidFill>
                <a:schemeClr val="bg1"/>
              </a:solidFill>
              <a:latin typeface="Georgia"/>
              <a:cs typeface="Georgia"/>
            </a:endParaRPr>
          </a:p>
          <a:p>
            <a:endParaRPr lang="en-IN" dirty="0"/>
          </a:p>
        </p:txBody>
      </p:sp>
      <p:pic>
        <p:nvPicPr>
          <p:cNvPr id="10" name="~PP3466.WAV">
            <a:hlinkClick r:id="" action="ppaction://media"/>
          </p:cNvPr>
          <p:cNvPicPr>
            <a:picLocks noRot="1" noChangeAspect="1"/>
          </p:cNvPicPr>
          <p:nvPr>
            <a:wavAudioFile r:embed="rId1" name="~PP3466.WAV"/>
          </p:nvPr>
        </p:nvPicPr>
        <p:blipFill>
          <a:blip r:embed="rId8"/>
          <a:stretch>
            <a:fillRect/>
          </a:stretch>
        </p:blipFill>
        <p:spPr>
          <a:xfrm>
            <a:off x="12606338" y="9355138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57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F13DBF-BA91-488D-B79B-6C51559B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582119-3DB0-43E2-BABF-2ED44A8D56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203D2E-7C52-4D44-A40D-AFF57A2C2A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xmlns="" id="{6CFC55AA-D68D-46A8-94D7-BAAAF5CD030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885" y="304800"/>
            <a:ext cx="12373030" cy="914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F043259-20BC-4847-A681-0B426576F8A9}"/>
              </a:ext>
            </a:extLst>
          </p:cNvPr>
          <p:cNvSpPr txBox="1"/>
          <p:nvPr/>
        </p:nvSpPr>
        <p:spPr>
          <a:xfrm>
            <a:off x="439879" y="2259053"/>
            <a:ext cx="12125041" cy="693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5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254" dirty="0">
                <a:solidFill>
                  <a:schemeClr val="bg1"/>
                </a:solidFill>
                <a:latin typeface="Arial"/>
                <a:cs typeface="Arial"/>
              </a:rPr>
              <a:t>Scikit-learn.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9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15" dirty="0" err="1">
                <a:solidFill>
                  <a:schemeClr val="bg1"/>
                </a:solidFill>
                <a:latin typeface="Arial"/>
                <a:cs typeface="Arial"/>
              </a:rPr>
              <a:t>Numpy</a:t>
            </a:r>
            <a:r>
              <a:rPr lang="en-IN" sz="4400" spc="-31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00" dirty="0" err="1">
                <a:solidFill>
                  <a:schemeClr val="bg1"/>
                </a:solidFill>
                <a:latin typeface="Arial"/>
                <a:cs typeface="Arial"/>
              </a:rPr>
              <a:t>Keras</a:t>
            </a:r>
            <a:r>
              <a:rPr lang="en-IN" sz="4400" spc="-30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9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35" dirty="0">
                <a:solidFill>
                  <a:schemeClr val="bg1"/>
                </a:solidFill>
                <a:latin typeface="Arial"/>
                <a:cs typeface="Arial"/>
              </a:rPr>
              <a:t>Pandas.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260" dirty="0">
                <a:solidFill>
                  <a:schemeClr val="bg1"/>
                </a:solidFill>
                <a:latin typeface="Arial"/>
                <a:cs typeface="Arial"/>
              </a:rPr>
              <a:t>Matplotlib.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9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260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building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00" dirty="0">
                <a:solidFill>
                  <a:schemeClr val="bg1"/>
                </a:solidFill>
                <a:latin typeface="Arial"/>
                <a:cs typeface="Arial"/>
              </a:rPr>
              <a:t>through</a:t>
            </a:r>
            <a:r>
              <a:rPr lang="en-IN" sz="4400" spc="-2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40" dirty="0" err="1">
                <a:solidFill>
                  <a:schemeClr val="bg1"/>
                </a:solidFill>
                <a:latin typeface="Arial"/>
                <a:cs typeface="Arial"/>
              </a:rPr>
              <a:t>Jupyter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notebook.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indent="-571500">
              <a:lnSpc>
                <a:spcPct val="100000"/>
              </a:lnSpc>
              <a:spcBef>
                <a:spcPts val="455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</a:tabLst>
            </a:pPr>
            <a:r>
              <a:rPr lang="en-IN" sz="4400" spc="-305" dirty="0">
                <a:solidFill>
                  <a:schemeClr val="bg1"/>
                </a:solidFill>
                <a:latin typeface="Arial"/>
                <a:cs typeface="Arial"/>
              </a:rPr>
              <a:t>Using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150" dirty="0">
                <a:solidFill>
                  <a:schemeClr val="bg1"/>
                </a:solidFill>
                <a:latin typeface="Arial"/>
                <a:cs typeface="Arial"/>
              </a:rPr>
              <a:t>HTML,CSS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20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45" dirty="0">
                <a:solidFill>
                  <a:schemeClr val="bg1"/>
                </a:solidFill>
                <a:latin typeface="Arial"/>
                <a:cs typeface="Arial"/>
              </a:rPr>
              <a:t>JavaScript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for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310" dirty="0">
                <a:solidFill>
                  <a:schemeClr val="bg1"/>
                </a:solidFill>
                <a:latin typeface="Arial"/>
                <a:cs typeface="Arial"/>
              </a:rPr>
              <a:t>webpage.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83565" marR="5080" indent="-571500">
              <a:lnSpc>
                <a:spcPts val="5180"/>
              </a:lnSpc>
              <a:spcBef>
                <a:spcPts val="780"/>
              </a:spcBef>
              <a:buClr>
                <a:schemeClr val="bg1"/>
              </a:buClr>
              <a:buSzPct val="95000"/>
              <a:buFont typeface="Arial" panose="020B0604020202020204" pitchFamily="34" charset="0"/>
              <a:buChar char="•"/>
              <a:tabLst>
                <a:tab pos="532130" algn="l"/>
                <a:tab pos="532765" algn="l"/>
                <a:tab pos="4403725" algn="l"/>
              </a:tabLst>
            </a:pPr>
            <a:r>
              <a:rPr lang="en-IN" sz="4400" spc="-95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lang="en-IN" sz="4400" spc="-4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340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5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IN" sz="4400" spc="-24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IN" sz="4400" spc="-49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k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114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lang="en-IN" sz="4400" spc="-400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IN" sz="4400" spc="-29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IN" sz="4400" dirty="0">
                <a:solidFill>
                  <a:schemeClr val="bg1"/>
                </a:solidFill>
                <a:latin typeface="Arial"/>
                <a:cs typeface="Arial"/>
              </a:rPr>
              <a:t>	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10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IN" sz="4400" spc="-17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4400" spc="-34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IN" sz="4400" spc="-30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IN" sz="4400" spc="-24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IN" sz="4400" spc="-204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en-IN" sz="4400" spc="-16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340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434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lang="en-IN" sz="4400" spc="-305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IN" sz="4400" spc="-390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IN" sz="4400" spc="-17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4400" spc="-265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4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390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90" dirty="0">
                <a:solidFill>
                  <a:schemeClr val="bg1"/>
                </a:solidFill>
                <a:latin typeface="Arial"/>
                <a:cs typeface="Arial"/>
              </a:rPr>
              <a:t>we</a:t>
            </a:r>
            <a:r>
              <a:rPr lang="en-IN" sz="4400" spc="-400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IN" sz="4400" spc="-285" dirty="0">
                <a:solidFill>
                  <a:schemeClr val="bg1"/>
                </a:solidFill>
                <a:latin typeface="Arial"/>
                <a:cs typeface="Arial"/>
              </a:rPr>
              <a:t>pa</a:t>
            </a:r>
            <a:r>
              <a:rPr lang="en-IN" sz="4400" spc="-345" dirty="0">
                <a:solidFill>
                  <a:schemeClr val="bg1"/>
                </a:solidFill>
                <a:latin typeface="Arial"/>
                <a:cs typeface="Arial"/>
              </a:rPr>
              <a:t>g</a:t>
            </a:r>
            <a:r>
              <a:rPr lang="en-IN" sz="4400" spc="-114" dirty="0">
                <a:solidFill>
                  <a:schemeClr val="bg1"/>
                </a:solidFill>
                <a:latin typeface="Arial"/>
                <a:cs typeface="Arial"/>
              </a:rPr>
              <a:t>e  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260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lang="en-IN" sz="4400" spc="-160" dirty="0">
                <a:solidFill>
                  <a:schemeClr val="bg1"/>
                </a:solidFill>
                <a:latin typeface="Arial"/>
                <a:cs typeface="Arial"/>
              </a:rPr>
              <a:t>Y</a:t>
            </a:r>
            <a:r>
              <a:rPr lang="en-IN" sz="4400" spc="-100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lang="en-IN" sz="4400" spc="-12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4400" spc="-21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IN" sz="4400" spc="-2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4400" spc="-175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395" dirty="0">
                <a:solidFill>
                  <a:schemeClr val="bg1"/>
                </a:solidFill>
                <a:latin typeface="Arial"/>
                <a:cs typeface="Arial"/>
              </a:rPr>
              <a:t>v</a:t>
            </a:r>
            <a:r>
              <a:rPr lang="en-IN" sz="4400" spc="-270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en-IN" sz="4400" spc="-30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en-IN" sz="4400" spc="-400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254" dirty="0">
                <a:solidFill>
                  <a:schemeClr val="bg1"/>
                </a:solidFill>
                <a:latin typeface="Arial"/>
                <a:cs typeface="Arial"/>
              </a:rPr>
              <a:t>me</a:t>
            </a:r>
            <a:r>
              <a:rPr lang="en-IN" sz="4400" spc="-32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lang="en-IN" sz="4400" spc="-250" dirty="0">
                <a:solidFill>
                  <a:schemeClr val="bg1"/>
                </a:solidFill>
                <a:latin typeface="Arial"/>
                <a:cs typeface="Arial"/>
              </a:rPr>
              <a:t>t.</a:t>
            </a:r>
            <a:endParaRPr lang="en-IN" sz="4400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8AE3A4-53E3-483F-9A92-31000C8D050E}"/>
              </a:ext>
            </a:extLst>
          </p:cNvPr>
          <p:cNvSpPr txBox="1"/>
          <p:nvPr/>
        </p:nvSpPr>
        <p:spPr>
          <a:xfrm>
            <a:off x="439879" y="666471"/>
            <a:ext cx="10051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Environment</a:t>
            </a:r>
            <a:r>
              <a:rPr lang="en-IN" sz="6000" b="1" spc="4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6000" b="1" dirty="0">
                <a:solidFill>
                  <a:schemeClr val="bg1"/>
                </a:solidFill>
                <a:latin typeface="Times New Roman"/>
                <a:cs typeface="Times New Roman"/>
              </a:rPr>
              <a:t>and</a:t>
            </a:r>
            <a:r>
              <a:rPr lang="en-IN" sz="6000" b="1" spc="4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6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tools</a:t>
            </a:r>
            <a:r>
              <a:rPr lang="en-IN" sz="6000" b="1" spc="4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6000" b="1" dirty="0">
                <a:solidFill>
                  <a:schemeClr val="bg1"/>
                </a:solidFill>
                <a:latin typeface="Times New Roman"/>
                <a:cs typeface="Times New Roman"/>
              </a:rPr>
              <a:t>used</a:t>
            </a:r>
            <a:r>
              <a:rPr lang="en-IN" sz="6000" b="1" spc="4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6000" b="1" spc="15" dirty="0">
                <a:solidFill>
                  <a:schemeClr val="bg1"/>
                </a:solidFill>
                <a:latin typeface="Tahoma"/>
                <a:cs typeface="Tahoma"/>
              </a:rPr>
              <a:t>: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745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OUTPUT</a:t>
            </a:r>
            <a:br>
              <a:rPr lang="en-IN" dirty="0" smtClean="0"/>
            </a:br>
            <a:endParaRPr lang="en-US" dirty="0"/>
          </a:p>
        </p:txBody>
      </p:sp>
      <p:pic>
        <p:nvPicPr>
          <p:cNvPr id="4" name="Content Placeholder 3" descr="iceoutput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605088" y="3186906"/>
            <a:ext cx="8128000" cy="4572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</TotalTime>
  <Words>588</Words>
  <Application>Microsoft Office PowerPoint</Application>
  <PresentationFormat>Custom</PresentationFormat>
  <Paragraphs>49</Paragraphs>
  <Slides>11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Median</vt:lpstr>
      <vt:lpstr>IceBerg Detection in Satellite  Images using IBM Watson Studio</vt:lpstr>
      <vt:lpstr>Slide 2</vt:lpstr>
      <vt:lpstr>BLOCK DIAGRAM</vt:lpstr>
      <vt:lpstr>  FLOW -CHART</vt:lpstr>
      <vt:lpstr>Slide 5</vt:lpstr>
      <vt:lpstr>Slide 6</vt:lpstr>
      <vt:lpstr>Slide 7</vt:lpstr>
      <vt:lpstr>Slide 8</vt:lpstr>
      <vt:lpstr>OUTPUT </vt:lpstr>
      <vt:lpstr>CONCLUSION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Iceberg Detection in Satellite Images using IBM Watson Studio-Team-05(IT)</dc:title>
  <cp:lastModifiedBy>DELL</cp:lastModifiedBy>
  <cp:revision>46</cp:revision>
  <dcterms:created xsi:type="dcterms:W3CDTF">2021-06-04T16:57:01Z</dcterms:created>
  <dcterms:modified xsi:type="dcterms:W3CDTF">2021-11-10T07:17:31Z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2021-06-04T00:00:00Z</vt:filetime>
  </property>
  <property fmtid="{D5CDD505-2E9C-101B-9397-08002B2CF9AE}" pid="3" name="Creator">
    <vt:lpwstr>Pages</vt:lpwstr>
  </property>
  <property fmtid="{D5CDD505-2E9C-101B-9397-08002B2CF9AE}" pid="4" name="LastSaved">
    <vt:filetime>2021-06-04T00:00:00Z</vt:filetime>
  </property>
</Properties>
</file>